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3"/>
  </p:notesMasterIdLst>
  <p:sldIdLst>
    <p:sldId id="257" r:id="rId2"/>
    <p:sldId id="258" r:id="rId3"/>
    <p:sldId id="260" r:id="rId4"/>
    <p:sldId id="269" r:id="rId5"/>
    <p:sldId id="259" r:id="rId6"/>
    <p:sldId id="262" r:id="rId7"/>
    <p:sldId id="261" r:id="rId8"/>
    <p:sldId id="263" r:id="rId9"/>
    <p:sldId id="266" r:id="rId10"/>
    <p:sldId id="267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593C5-4ECB-4980-B5E3-918339A6A099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C9131-D235-42EA-965B-470B3E4A6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19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5E488E-A87C-4303-896F-A45FF8BA24EA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800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17D2-FECC-4BD0-A7F0-DFB775FDFDDD}" type="datetimeFigureOut">
              <a:rPr lang="en-US" smtClean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669E-9675-4E13-B11C-3CE2A653C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507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17D2-FECC-4BD0-A7F0-DFB775FDFDDD}" type="datetimeFigureOut">
              <a:rPr lang="en-US" smtClean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669E-9675-4E13-B11C-3CE2A653C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0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17D2-FECC-4BD0-A7F0-DFB775FDFDDD}" type="datetimeFigureOut">
              <a:rPr lang="en-US" smtClean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669E-9675-4E13-B11C-3CE2A653C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88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17D2-FECC-4BD0-A7F0-DFB775FDFDDD}" type="datetimeFigureOut">
              <a:rPr lang="en-US" smtClean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669E-9675-4E13-B11C-3CE2A653C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49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17D2-FECC-4BD0-A7F0-DFB775FDFDDD}" type="datetimeFigureOut">
              <a:rPr lang="en-US" smtClean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669E-9675-4E13-B11C-3CE2A653C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665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17D2-FECC-4BD0-A7F0-DFB775FDFDDD}" type="datetimeFigureOut">
              <a:rPr lang="en-US" smtClean="0"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669E-9675-4E13-B11C-3CE2A653C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181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17D2-FECC-4BD0-A7F0-DFB775FDFDDD}" type="datetimeFigureOut">
              <a:rPr lang="en-US" smtClean="0"/>
              <a:t>9/26/2016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669E-9675-4E13-B11C-3CE2A653C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417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17D2-FECC-4BD0-A7F0-DFB775FDFDDD}" type="datetimeFigureOut">
              <a:rPr lang="en-US" smtClean="0"/>
              <a:t>9/26/2016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669E-9675-4E13-B11C-3CE2A653C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271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17D2-FECC-4BD0-A7F0-DFB775FDFDDD}" type="datetimeFigureOut">
              <a:rPr lang="en-US" smtClean="0"/>
              <a:t>9/26/2016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669E-9675-4E13-B11C-3CE2A653C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63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17D2-FECC-4BD0-A7F0-DFB775FDFDDD}" type="datetimeFigureOut">
              <a:rPr lang="en-US" smtClean="0"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669E-9675-4E13-B11C-3CE2A653C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41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17D2-FECC-4BD0-A7F0-DFB775FDFDDD}" type="datetimeFigureOut">
              <a:rPr lang="en-US" smtClean="0"/>
              <a:t>9/26/2016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669E-9675-4E13-B11C-3CE2A653C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828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217D2-FECC-4BD0-A7F0-DFB775FDFDDD}" type="datetimeFigureOut">
              <a:rPr lang="en-US" smtClean="0"/>
              <a:t>9/26/2016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E669E-9675-4E13-B11C-3CE2A653C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04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0" Type="http://schemas.openxmlformats.org/officeDocument/2006/relationships/image" Target="../media/image29.gif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studentaid.ed.gov/sa/sites/default/files/2017-18-fafsa-process-changes.pn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waldrum@wcpss.net" TargetMode="External"/><Relationship Id="rId2" Type="http://schemas.openxmlformats.org/officeDocument/2006/relationships/hyperlink" Target="http://www.ed.gov/studentaid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FINANCIAL AID</a:t>
            </a:r>
            <a:endParaRPr lang="en-US" sz="48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/>
          <a:p>
            <a:r>
              <a:rPr lang="en-US" b="1" dirty="0" smtClean="0"/>
              <a:t>How to Apply</a:t>
            </a:r>
          </a:p>
          <a:p>
            <a:r>
              <a:rPr lang="en-US" b="1" dirty="0" smtClean="0"/>
              <a:t>What to Expect</a:t>
            </a:r>
            <a:endParaRPr lang="en-US" b="1" dirty="0"/>
          </a:p>
        </p:txBody>
      </p:sp>
      <p:pic>
        <p:nvPicPr>
          <p:cNvPr id="2053" name="Picture 5" descr="C:\Users\hhgregg\AppData\Local\Microsoft\Windows\Temporary Internet Files\Content.IE5\965MY0JT\cash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71" y="6858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hhgregg\AppData\Local\Microsoft\Windows\Temporary Internet Files\Content.IE5\FLHIFLV2\0_-mdJbY69L1Dob7b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95400"/>
            <a:ext cx="2286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hhgregg\AppData\Local\Microsoft\Windows\Temporary Internet Files\Content.IE5\01O55KDP\400px-Fourcolor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705350"/>
            <a:ext cx="3657600" cy="72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80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Selecting a College or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572622"/>
          </a:xfrm>
        </p:spPr>
        <p:txBody>
          <a:bodyPr>
            <a:noAutofit/>
          </a:bodyPr>
          <a:lstStyle/>
          <a:p>
            <a:r>
              <a:rPr lang="en-US" sz="2400" dirty="0" smtClean="0"/>
              <a:t>Your selection is based generally on these things:</a:t>
            </a:r>
          </a:p>
          <a:p>
            <a:r>
              <a:rPr lang="en-US" sz="2400" dirty="0" smtClean="0"/>
              <a:t>ACADEMIC:  Does the institution offer the courses and major you want to prepare you for post college career?</a:t>
            </a:r>
          </a:p>
          <a:p>
            <a:r>
              <a:rPr lang="en-US" sz="2400" dirty="0" smtClean="0"/>
              <a:t>AFFORDABILITY:  Can you afford this college/university?</a:t>
            </a:r>
          </a:p>
          <a:p>
            <a:r>
              <a:rPr lang="en-US" sz="2400" dirty="0" smtClean="0"/>
              <a:t>SOCIAL:  Does this College/University meet your social, demographic and physical needs?</a:t>
            </a:r>
          </a:p>
          <a:p>
            <a:r>
              <a:rPr lang="en-US" sz="2400" dirty="0" smtClean="0"/>
              <a:t>LOCATION:  Do you like the geographic location and climate and accommodations?</a:t>
            </a:r>
          </a:p>
          <a:p>
            <a:endParaRPr lang="en-US" sz="2800" dirty="0" smtClean="0"/>
          </a:p>
        </p:txBody>
      </p:sp>
      <p:pic>
        <p:nvPicPr>
          <p:cNvPr id="12290" name="Picture 2" descr="C:\Users\hhgregg\AppData\Local\Microsoft\Windows\Temporary Internet Files\Content.IE5\FLHIFLV2\North_Carolina_State_University_Athletic_logo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824" y="5324047"/>
            <a:ext cx="825773" cy="91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hhgregg\AppData\Local\Microsoft\Windows\Temporary Internet Files\Content.IE5\965MY0JT\University_of_North_Carolina_Tarheels_Interlocking_NC_logo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219" y="5336250"/>
            <a:ext cx="1144504" cy="83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hhgregg\AppData\Local\Microsoft\Windows\Temporary Internet Files\Content.IE5\01O55KDP\Duke_University_Crest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272" y="5563266"/>
            <a:ext cx="838200" cy="107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hhgregg\AppData\Local\Microsoft\Windows\Temporary Internet Files\Content.IE5\965MY0JT\1263327511-ecupirates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745" y="5336250"/>
            <a:ext cx="707084" cy="116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C:\Users\hhgregg\AppData\Local\Microsoft\Windows\Temporary Internet Files\Content.IE5\01O55KDP\Appalachian_State_University_logo_2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943" y="5487733"/>
            <a:ext cx="1223963" cy="122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C:\Users\hhgregg\AppData\Local\Microsoft\Windows\Temporary Internet Files\Content.IE5\965MY0JT\Clemson_University_Tiger_Paw_logo.svg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591294"/>
            <a:ext cx="803567" cy="77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C:\Users\hhgregg\AppData\Local\Microsoft\Windows\Temporary Internet Files\Content.IE5\FLHIFLV2\UNC_at_Charlotte_Logo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97" y="4918327"/>
            <a:ext cx="1161345" cy="59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C:\Users\hhgregg\AppData\Local\Microsoft\Windows\Temporary Internet Files\Content.IE5\965MY0JT\UNCW_Primary_Athletic_Logo_2015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624" y="4433305"/>
            <a:ext cx="762000" cy="85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C:\Users\hhgregg\AppData\Local\Microsoft\Windows\Temporary Internet Files\Content.IE5\47JKOYGE\RadfordHighlanders[1]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36464"/>
            <a:ext cx="800100" cy="9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C:\Users\hhgregg\AppData\Local\Microsoft\Windows\Temporary Internet Files\Content.IE5\01O55KDP\Meredith_College_logo[1]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67327"/>
            <a:ext cx="2222223" cy="59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3" name="Picture 15" descr="C:\Users\hhgregg\AppData\Local\Microsoft\Windows\Temporary Internet Files\Content.IE5\965MY0JT\North_Carolina_Central_Wordmark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642498"/>
            <a:ext cx="1280596" cy="52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C:\Users\hhgregg\AppData\Local\Microsoft\Windows\Temporary Internet Files\Content.IE5\FLHIFLV2\Wake_Forest_University_Athletic_logo.svg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772" y="4513109"/>
            <a:ext cx="1028700" cy="72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5" name="Picture 17" descr="C:\Users\hhgregg\AppData\Local\Microsoft\Windows\Temporary Internet Files\Content.IE5\965MY0JT\ShawBears[1]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5528134"/>
            <a:ext cx="1143160" cy="11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58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1515799"/>
            <a:ext cx="9144000" cy="303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  </a:t>
            </a:r>
            <a:r>
              <a:rPr kumimoji="0" lang="en-US" altLang="en-US" sz="17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                                                                             </a:t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2017-18-fafsa-process-changes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" y="761999"/>
            <a:ext cx="9024969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26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Autofit/>
          </a:bodyPr>
          <a:lstStyle/>
          <a:p>
            <a:r>
              <a:rPr lang="en-US" sz="4000" dirty="0" smtClean="0"/>
              <a:t>FAFSA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Free Application for Federal Student Aid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Contact Information</a:t>
            </a:r>
          </a:p>
          <a:p>
            <a:r>
              <a:rPr lang="en-US" sz="1600" b="1" dirty="0" smtClean="0"/>
              <a:t>US Dept. of Education web page:</a:t>
            </a:r>
          </a:p>
          <a:p>
            <a:r>
              <a:rPr lang="en-US" sz="1600" b="1" dirty="0" smtClean="0">
                <a:hlinkClick r:id="rId2"/>
              </a:rPr>
              <a:t>www.ed.gov/studentaid</a:t>
            </a:r>
            <a:endParaRPr lang="en-US" sz="1600" b="1" dirty="0" smtClean="0"/>
          </a:p>
          <a:p>
            <a:endParaRPr lang="en-US" sz="1600" dirty="0"/>
          </a:p>
          <a:p>
            <a:r>
              <a:rPr lang="en-US" sz="1600" b="1" dirty="0" smtClean="0"/>
              <a:t>General Inquiries</a:t>
            </a:r>
            <a:r>
              <a:rPr lang="en-US" sz="1600" dirty="0" smtClean="0"/>
              <a:t>:  1-800-433-3243</a:t>
            </a:r>
          </a:p>
          <a:p>
            <a:endParaRPr lang="en-US" sz="1600" dirty="0"/>
          </a:p>
          <a:p>
            <a:r>
              <a:rPr lang="en-US" sz="1600" b="1" dirty="0" smtClean="0"/>
              <a:t>FAFSA web page</a:t>
            </a:r>
            <a:r>
              <a:rPr lang="en-US" sz="1600" dirty="0" smtClean="0"/>
              <a:t>:  http//www.fafsa.gov</a:t>
            </a:r>
          </a:p>
          <a:p>
            <a:endParaRPr lang="en-US" sz="1600" dirty="0"/>
          </a:p>
          <a:p>
            <a:r>
              <a:rPr lang="en-US" sz="1600" dirty="0" smtClean="0"/>
              <a:t>My contact information:</a:t>
            </a:r>
          </a:p>
          <a:p>
            <a:r>
              <a:rPr lang="en-US" sz="1600" dirty="0" smtClean="0"/>
              <a:t>Susan S. Waldrum</a:t>
            </a:r>
          </a:p>
          <a:p>
            <a:r>
              <a:rPr lang="en-US" sz="1600" dirty="0" smtClean="0">
                <a:hlinkClick r:id="rId3"/>
              </a:rPr>
              <a:t>swaldrum@wcpss.net</a:t>
            </a:r>
            <a:endParaRPr lang="en-US" sz="1600" dirty="0" smtClean="0"/>
          </a:p>
          <a:p>
            <a:r>
              <a:rPr lang="en-US" sz="1600" dirty="0" smtClean="0"/>
              <a:t>Heritage High – Tuesdays 8:30-1:30</a:t>
            </a:r>
          </a:p>
          <a:p>
            <a:r>
              <a:rPr lang="en-US" sz="1600" dirty="0" err="1" smtClean="0"/>
              <a:t>Rolesville</a:t>
            </a:r>
            <a:r>
              <a:rPr lang="en-US" sz="1600" dirty="0" smtClean="0"/>
              <a:t> High – Wednesdays 8:30-1:30</a:t>
            </a:r>
          </a:p>
          <a:p>
            <a:r>
              <a:rPr lang="en-US" sz="1600" dirty="0" smtClean="0"/>
              <a:t>Broughton High – Thursdays 8:30-1:30</a:t>
            </a: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To Make An Appointment</a:t>
            </a:r>
            <a:r>
              <a:rPr lang="en-US" dirty="0" smtClean="0"/>
              <a:t>:</a:t>
            </a:r>
          </a:p>
          <a:p>
            <a:r>
              <a:rPr lang="en-US" dirty="0" smtClean="0"/>
              <a:t>Sign up through Student Services at your school in the appointment book provided. ( Note: at BHS this is located in the Career Development Center.</a:t>
            </a:r>
            <a:endParaRPr lang="en-US" dirty="0"/>
          </a:p>
        </p:txBody>
      </p:sp>
      <p:pic>
        <p:nvPicPr>
          <p:cNvPr id="3074" name="Picture 2" descr="C:\Users\hhgregg\AppData\Local\Microsoft\Windows\Temporary Internet Files\Content.IE5\01O55KDP\Writing_in_Journal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457" y="1676400"/>
            <a:ext cx="946656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hgregg\AppData\Local\Microsoft\Windows\Temporary Internet Files\Content.IE5\965MY0JT\FAFSA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52800"/>
            <a:ext cx="1116825" cy="110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08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 smtClean="0"/>
              <a:t>FAFSA </a:t>
            </a:r>
            <a:r>
              <a:rPr lang="en-US" dirty="0" smtClean="0"/>
              <a:t>– Free </a:t>
            </a:r>
            <a:r>
              <a:rPr lang="en-US" dirty="0" err="1" smtClean="0"/>
              <a:t>Appliation</a:t>
            </a:r>
            <a:r>
              <a:rPr lang="en-US" dirty="0" smtClean="0"/>
              <a:t> for Federal Student Aid</a:t>
            </a:r>
          </a:p>
          <a:p>
            <a:r>
              <a:rPr lang="en-US" u="sng" dirty="0" smtClean="0"/>
              <a:t>EFC</a:t>
            </a:r>
            <a:r>
              <a:rPr lang="en-US" dirty="0" smtClean="0"/>
              <a:t> – Expected Family Contribution</a:t>
            </a:r>
          </a:p>
          <a:p>
            <a:r>
              <a:rPr lang="en-US" u="sng" dirty="0" smtClean="0"/>
              <a:t>SAR</a:t>
            </a:r>
            <a:r>
              <a:rPr lang="en-US" dirty="0" smtClean="0"/>
              <a:t> – Student Aid Report</a:t>
            </a:r>
          </a:p>
          <a:p>
            <a:r>
              <a:rPr lang="en-US" u="sng" dirty="0" smtClean="0"/>
              <a:t>Award Letter </a:t>
            </a:r>
            <a:r>
              <a:rPr lang="en-US" dirty="0" smtClean="0"/>
              <a:t>– generated by the college or university detailing the $$$ award you will receive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 smtClean="0"/>
              <a:t>Grant</a:t>
            </a:r>
            <a:r>
              <a:rPr lang="en-US" dirty="0" smtClean="0"/>
              <a:t> - $$$ that you do not have to pay back</a:t>
            </a:r>
          </a:p>
          <a:p>
            <a:r>
              <a:rPr lang="en-US" u="sng" dirty="0" smtClean="0"/>
              <a:t>Scholarship</a:t>
            </a:r>
            <a:r>
              <a:rPr lang="en-US" dirty="0" smtClean="0"/>
              <a:t> - $$$ given to students who meet certain qualifications based on merit, talent or athletic ability</a:t>
            </a:r>
          </a:p>
          <a:p>
            <a:r>
              <a:rPr lang="en-US" u="sng" dirty="0" smtClean="0"/>
              <a:t>Work Study </a:t>
            </a:r>
            <a:r>
              <a:rPr lang="en-US" dirty="0" smtClean="0"/>
              <a:t>- $$$ paid to students for work on campus</a:t>
            </a:r>
          </a:p>
          <a:p>
            <a:r>
              <a:rPr lang="en-US" u="sng" dirty="0" smtClean="0"/>
              <a:t>Loan</a:t>
            </a:r>
            <a:r>
              <a:rPr lang="en-US" dirty="0" smtClean="0"/>
              <a:t> - $$$ that you must pay back with interest</a:t>
            </a:r>
            <a:endParaRPr lang="en-US" dirty="0"/>
          </a:p>
        </p:txBody>
      </p:sp>
      <p:pic>
        <p:nvPicPr>
          <p:cNvPr id="5122" name="Picture 2" descr="C:\Users\hhgregg\AppData\Local\Microsoft\Windows\Temporary Internet Files\Content.IE5\965MY0JT\PngMedium-Money-Bag-Icon-3340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"/>
            <a:ext cx="990600" cy="106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hhgregg\AppData\Local\Microsoft\Windows\Temporary Internet Files\Content.IE5\FLHIFLV2\280214_12214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92085"/>
            <a:ext cx="1008602" cy="96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hhgregg\AppData\Local\Microsoft\Windows\Temporary Internet Files\Content.IE5\01O55KDP\loan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996" y="4755164"/>
            <a:ext cx="593725" cy="106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hhgregg\AppData\Local\Microsoft\Windows\Temporary Internet Files\Content.IE5\FLHIFLV2\openletter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7" y="4816196"/>
            <a:ext cx="981075" cy="100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50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19075"/>
            <a:ext cx="91440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7B9899"/>
                </a:solidFill>
                <a:latin typeface="Georgia" pitchFamily="18" charset="0"/>
              </a:rPr>
              <a:t>FAFSA on the Web’s Homepage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5452"/>
          <a:stretch/>
        </p:blipFill>
        <p:spPr>
          <a:xfrm>
            <a:off x="1819013" y="990600"/>
            <a:ext cx="5505974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2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357"/>
            <a:ext cx="8229600" cy="1265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Apply for the FAFSA</a:t>
            </a:r>
            <a:br>
              <a:rPr lang="en-US" dirty="0" smtClean="0"/>
            </a:br>
            <a:r>
              <a:rPr lang="en-US" sz="4000" dirty="0" err="1" smtClean="0"/>
              <a:t>FAFSA</a:t>
            </a:r>
            <a:r>
              <a:rPr lang="en-US" sz="4000" dirty="0" smtClean="0"/>
              <a:t> Opens for application on </a:t>
            </a:r>
            <a:r>
              <a:rPr lang="en-US" sz="4000" u="sng" dirty="0" smtClean="0"/>
              <a:t>OCT 1,</a:t>
            </a:r>
            <a:r>
              <a:rPr lang="en-US" sz="4000" dirty="0" smtClean="0"/>
              <a:t> </a:t>
            </a:r>
            <a:r>
              <a:rPr lang="en-US" sz="4000" u="sng" dirty="0" smtClean="0"/>
              <a:t>2016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2642" y="1755094"/>
            <a:ext cx="4038600" cy="43735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1.  You must apply for a FAFSA ID-for YOURSELF and ONE parent.</a:t>
            </a:r>
          </a:p>
          <a:p>
            <a:r>
              <a:rPr lang="en-US" dirty="0" smtClean="0"/>
              <a:t>2. Go to fafsa.gov</a:t>
            </a:r>
          </a:p>
          <a:p>
            <a:r>
              <a:rPr lang="en-US" dirty="0" smtClean="0"/>
              <a:t>3. Create a User Name and Password for </a:t>
            </a:r>
            <a:r>
              <a:rPr lang="en-US" b="1" u="sng" dirty="0" smtClean="0"/>
              <a:t>yourself and one parent.</a:t>
            </a:r>
          </a:p>
          <a:p>
            <a:r>
              <a:rPr lang="en-US" dirty="0" smtClean="0"/>
              <a:t>Keep the User Name and Password safe and secure.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4.  The User Name and Password will allow you to exit and return to your FAFSA, as well as to electronically sign the document before submitting.</a:t>
            </a:r>
          </a:p>
          <a:p>
            <a:r>
              <a:rPr lang="en-US" dirty="0" smtClean="0"/>
              <a:t>5.  You will need your SS#, DOB, Email addresses, &amp; recent tax information.</a:t>
            </a:r>
            <a:endParaRPr lang="en-US" dirty="0"/>
          </a:p>
        </p:txBody>
      </p:sp>
      <p:pic>
        <p:nvPicPr>
          <p:cNvPr id="4098" name="Picture 2" descr="C:\Users\hhgregg\AppData\Local\Microsoft\Windows\Temporary Internet Files\Content.IE5\965MY0JT\dat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49336"/>
            <a:ext cx="1066800" cy="86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hgregg\AppData\Local\Microsoft\Windows\Temporary Internet Files\Content.IE5\47JKOYGE\Grants_scholarships_loan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59" y="1092879"/>
            <a:ext cx="1034141" cy="66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hhgregg\AppData\Local\Microsoft\Windows\Temporary Internet Files\Content.IE5\FLHIFLV2\Taxes-150x15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562600"/>
            <a:ext cx="642257" cy="64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947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r>
              <a:rPr lang="en-US" dirty="0" smtClean="0"/>
              <a:t>Other Opportunities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038600" cy="3840163"/>
          </a:xfrm>
        </p:spPr>
        <p:txBody>
          <a:bodyPr>
            <a:normAutofit/>
          </a:bodyPr>
          <a:lstStyle/>
          <a:p>
            <a:r>
              <a:rPr lang="en-US" dirty="0" smtClean="0"/>
              <a:t>12. Look at various state, local and private scholarship/grant opportunities</a:t>
            </a:r>
          </a:p>
          <a:p>
            <a:r>
              <a:rPr lang="en-US" dirty="0" smtClean="0"/>
              <a:t>Apply for any and all for which you are eligible</a:t>
            </a:r>
          </a:p>
          <a:p>
            <a:r>
              <a:rPr lang="en-US" dirty="0" smtClean="0"/>
              <a:t>Be aware of deadlines for these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290089"/>
            <a:ext cx="4038600" cy="3840163"/>
          </a:xfrm>
        </p:spPr>
        <p:txBody>
          <a:bodyPr>
            <a:normAutofit/>
          </a:bodyPr>
          <a:lstStyle/>
          <a:p>
            <a:r>
              <a:rPr lang="en-US" dirty="0" smtClean="0"/>
              <a:t>13. Make certain that the colleges/universities to which you are applying have all the information for you that they need to process your application and financial aid.</a:t>
            </a:r>
            <a:endParaRPr lang="en-US" dirty="0"/>
          </a:p>
        </p:txBody>
      </p:sp>
      <p:pic>
        <p:nvPicPr>
          <p:cNvPr id="7171" name="Picture 3" descr="C:\Users\hhgregg\AppData\Local\Microsoft\Windows\Temporary Internet Files\Content.IE5\FLHIFLV2\shark-tank-village-schoalrships-600x4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334000"/>
            <a:ext cx="15240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hhgregg\AppData\Local\Microsoft\Windows\Temporary Internet Files\Content.IE5\965MY0JT\Scholarship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3599441"/>
            <a:ext cx="990600" cy="61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hhgregg\AppData\Local\Microsoft\Windows\Temporary Internet Files\Content.IE5\965MY0JT\350px-Scholar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551769"/>
            <a:ext cx="128587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264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for FAFSA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6.  Fill out the FAFSA online at fafsa.gov</a:t>
            </a:r>
          </a:p>
          <a:p>
            <a:r>
              <a:rPr lang="en-US" dirty="0" smtClean="0"/>
              <a:t>7.  You will use the most current year’s 1040 income tax information</a:t>
            </a:r>
          </a:p>
          <a:p>
            <a:r>
              <a:rPr lang="en-US" dirty="0" smtClean="0"/>
              <a:t>8.  You will receive a confirmation that your FAFSA has been received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9. Read the entire confirmation page as you will receive information as to your eligibility for grants, loans, etc. – SAR (Student Aid Report)</a:t>
            </a:r>
          </a:p>
          <a:p>
            <a:r>
              <a:rPr lang="en-US" dirty="0" smtClean="0"/>
              <a:t>10. Download a hard copy for your records.</a:t>
            </a:r>
          </a:p>
          <a:p>
            <a:r>
              <a:rPr lang="en-US" dirty="0" smtClean="0"/>
              <a:t>11. You will also receive your EFC (Expected Family Contribution)</a:t>
            </a:r>
            <a:endParaRPr lang="en-US" dirty="0"/>
          </a:p>
        </p:txBody>
      </p:sp>
      <p:pic>
        <p:nvPicPr>
          <p:cNvPr id="6147" name="Picture 3" descr="C:\Users\hhgregg\AppData\Local\Microsoft\Windows\Temporary Internet Files\Content.IE5\FLHIFLV2\emai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24399"/>
            <a:ext cx="1460500" cy="127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hgregg\AppData\Local\Microsoft\Windows\Temporary Internet Files\Content.IE5\47JKOYGE\A_cell_phone_displays_an_application_designed_by_U.S._Airmen_supporting_Joint_Task_Force-National_Capital_Region_130116-A-MZ229-00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916347"/>
            <a:ext cx="1582161" cy="87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hhgregg\AppData\Local\Microsoft\Windows\Temporary Internet Files\Content.IE5\965MY0JT\Merlin2525-Copy-Business-Stamp-2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24" y="3795118"/>
            <a:ext cx="930443" cy="92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34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Awarding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14.  Wait for your AWARD Letter which will detail the types of financial aid that the college/university will extend to you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15.  As you receive Award Letters, compare the award amounts and select which of these you want.  Just because you are offered an award you have a choice to accept or decline. </a:t>
            </a:r>
            <a:endParaRPr lang="en-US" dirty="0"/>
          </a:p>
        </p:txBody>
      </p:sp>
      <p:pic>
        <p:nvPicPr>
          <p:cNvPr id="8194" name="Picture 2" descr="C:\Users\hhgregg\AppData\Local\Microsoft\Windows\Temporary Internet Files\Content.IE5\01O55KDP\essaycontest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91000"/>
            <a:ext cx="242617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43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Awarding Process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31620" y="1760061"/>
          <a:ext cx="6080760" cy="4206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0190"/>
                <a:gridCol w="1520190"/>
                <a:gridCol w="1520190"/>
                <a:gridCol w="152019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Affordable “U”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Usually a Community College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Public University on State Level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Private College or University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Average Cost of Attendance—Tuition, Fees, Room &amp; Board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Books/Supplies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  $3,000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  $15,000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    $50,000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Grant  (Total)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   $1,000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    $2,000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      $ 8,000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Scholarship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     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   $    500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    $7,500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      $25,000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Work Study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   $   500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    $2,500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      $  5,000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EFC – The Amount you must pay.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   $1,000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                             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     $1,000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       $1,000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Cost of Attendance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    $1,000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      $4,000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      $13,000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974403"/>
              </p:ext>
            </p:extLst>
          </p:nvPr>
        </p:nvGraphicFramePr>
        <p:xfrm>
          <a:off x="838200" y="1301984"/>
          <a:ext cx="7696200" cy="51245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4050"/>
                <a:gridCol w="1924050"/>
                <a:gridCol w="1924050"/>
                <a:gridCol w="1924050"/>
              </a:tblGrid>
              <a:tr h="7655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Affordable “U”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Usually a Community College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Public University on State Level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Private College or University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258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Average Cost of Attendance—Tuition, Fees, Room &amp; Board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Books/Supplies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  $3,000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  $15,000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    $50,000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53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Grant  (Total)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   $1,000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    $2,000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      $ 8,000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53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Scholarship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         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      </a:t>
                      </a:r>
                      <a:r>
                        <a:rPr lang="en-US" sz="1200" baseline="0" dirty="0" smtClean="0">
                          <a:effectLst/>
                        </a:rPr>
                        <a:t>  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$ </a:t>
                      </a:r>
                      <a:r>
                        <a:rPr lang="en-US" sz="1200" dirty="0" smtClean="0">
                          <a:effectLst/>
                        </a:rPr>
                        <a:t>500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    $7,500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      $25,000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53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Work Study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          </a:t>
                      </a:r>
                      <a:r>
                        <a:rPr lang="en-US" sz="1200" dirty="0" smtClean="0">
                          <a:effectLst/>
                        </a:rPr>
                        <a:t>$500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         $2,500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      $  5,000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55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EFC – The Amount you must pay.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   $1,000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                             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     $1,000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            $1,000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258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Cost of </a:t>
                      </a:r>
                      <a:r>
                        <a:rPr lang="en-US" sz="1200" dirty="0" smtClean="0">
                          <a:effectLst/>
                        </a:rPr>
                        <a:t>Attendance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Additional funds</a:t>
                      </a:r>
                      <a:r>
                        <a:rPr lang="en-US" sz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to attend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         $</a:t>
                      </a:r>
                      <a:r>
                        <a:rPr lang="en-US" sz="1200" dirty="0" smtClean="0">
                          <a:effectLst/>
                        </a:rPr>
                        <a:t>1,000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              (</a:t>
                      </a:r>
                      <a:r>
                        <a:rPr lang="en-US" sz="1200" baseline="0" dirty="0" smtClean="0">
                          <a:effectLst/>
                        </a:rPr>
                        <a:t>  -$0-  )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           </a:t>
                      </a:r>
                      <a:r>
                        <a:rPr lang="en-US" sz="1200" dirty="0" smtClean="0">
                          <a:effectLst/>
                        </a:rPr>
                        <a:t>$3,000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($2,000)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           $</a:t>
                      </a:r>
                      <a:r>
                        <a:rPr lang="en-US" sz="1200" dirty="0" smtClean="0">
                          <a:effectLst/>
                        </a:rPr>
                        <a:t>12,000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($11,000)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14400" y="1301983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55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629</Words>
  <Application>Microsoft Office PowerPoint</Application>
  <PresentationFormat>On-screen Show (4:3)</PresentationFormat>
  <Paragraphs>177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Georgia</vt:lpstr>
      <vt:lpstr>Times New Roman</vt:lpstr>
      <vt:lpstr>Office Theme</vt:lpstr>
      <vt:lpstr>FINANCIAL AID</vt:lpstr>
      <vt:lpstr>FAFSA Free Application for Federal Student Aid</vt:lpstr>
      <vt:lpstr>Important Terms</vt:lpstr>
      <vt:lpstr>FAFSA on the Web’s Homepage</vt:lpstr>
      <vt:lpstr>How to Apply for the FAFSA FAFSA Opens for application on OCT 1, 2016</vt:lpstr>
      <vt:lpstr>Other Opportunities </vt:lpstr>
      <vt:lpstr>Applying for FAFSA cont’d</vt:lpstr>
      <vt:lpstr>The Awarding Process</vt:lpstr>
      <vt:lpstr>The Awarding Process</vt:lpstr>
      <vt:lpstr>Selecting a College or University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AID</dc:title>
  <dc:creator>hhgregg</dc:creator>
  <cp:lastModifiedBy>mlachance</cp:lastModifiedBy>
  <cp:revision>22</cp:revision>
  <dcterms:created xsi:type="dcterms:W3CDTF">2016-08-19T18:00:04Z</dcterms:created>
  <dcterms:modified xsi:type="dcterms:W3CDTF">2016-09-26T21:43:11Z</dcterms:modified>
</cp:coreProperties>
</file>